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IBM Plex Sans" charset="1" panose="020B0503050203000203"/>
      <p:regular r:id="rId22"/>
    </p:embeddedFont>
    <p:embeddedFont>
      <p:font typeface="IBM Plex Sans Bold" charset="1" panose="020B08030502030002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5604" y="900482"/>
            <a:ext cx="6536006" cy="102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3"/>
              </a:lnSpc>
            </a:pPr>
            <a:r>
              <a:rPr lang="en-US" sz="3419">
                <a:solidFill>
                  <a:srgbClr val="000000"/>
                </a:solidFill>
                <a:latin typeface="IBM Plex Sans"/>
              </a:rPr>
              <a:t>Borracino Alessandro 5293937</a:t>
            </a:r>
          </a:p>
          <a:p>
            <a:pPr algn="l" marL="0" indent="0" lvl="0">
              <a:lnSpc>
                <a:spcPts val="4103"/>
              </a:lnSpc>
              <a:spcBef>
                <a:spcPct val="0"/>
              </a:spcBef>
            </a:pPr>
            <a:r>
              <a:rPr lang="en-US" sz="3419">
                <a:solidFill>
                  <a:srgbClr val="000000"/>
                </a:solidFill>
                <a:latin typeface="IBM Plex Sans"/>
              </a:rPr>
              <a:t>Parisi Andrea 5202353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37944" y="3426097"/>
            <a:ext cx="12212112" cy="360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0"/>
              </a:lnSpc>
            </a:pPr>
            <a:r>
              <a:rPr lang="en-US" sz="9330">
                <a:solidFill>
                  <a:srgbClr val="000000"/>
                </a:solidFill>
                <a:latin typeface="IBM Plex Sans"/>
              </a:rPr>
              <a:t>Analisi Dataset sulla Concentrazione di un’  Alga Tossica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827211">
            <a:off x="14295600" y="-2005524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422757">
            <a:off x="-3518081" y="6224076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31128" y="7709227"/>
            <a:ext cx="7071199" cy="5155547"/>
          </a:xfrm>
          <a:custGeom>
            <a:avLst/>
            <a:gdLst/>
            <a:ahLst/>
            <a:cxnLst/>
            <a:rect r="r" b="b" t="t" l="l"/>
            <a:pathLst>
              <a:path h="5155547" w="7071199">
                <a:moveTo>
                  <a:pt x="0" y="0"/>
                </a:moveTo>
                <a:lnTo>
                  <a:pt x="7071198" y="0"/>
                </a:lnTo>
                <a:lnTo>
                  <a:pt x="7071198" y="5155546"/>
                </a:lnTo>
                <a:lnTo>
                  <a:pt x="0" y="515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4965" y="1128601"/>
            <a:ext cx="567469" cy="567469"/>
          </a:xfrm>
          <a:custGeom>
            <a:avLst/>
            <a:gdLst/>
            <a:ahLst/>
            <a:cxnLst/>
            <a:rect r="r" b="b" t="t" l="l"/>
            <a:pathLst>
              <a:path h="567469" w="567469">
                <a:moveTo>
                  <a:pt x="0" y="0"/>
                </a:moveTo>
                <a:lnTo>
                  <a:pt x="567470" y="0"/>
                </a:lnTo>
                <a:lnTo>
                  <a:pt x="567470" y="567470"/>
                </a:lnTo>
                <a:lnTo>
                  <a:pt x="0" y="567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641579" y="-3739501"/>
            <a:ext cx="7617721" cy="5789468"/>
          </a:xfrm>
          <a:custGeom>
            <a:avLst/>
            <a:gdLst/>
            <a:ahLst/>
            <a:cxnLst/>
            <a:rect r="r" b="b" t="t" l="l"/>
            <a:pathLst>
              <a:path h="5789468" w="7617721">
                <a:moveTo>
                  <a:pt x="0" y="0"/>
                </a:moveTo>
                <a:lnTo>
                  <a:pt x="7617721" y="0"/>
                </a:lnTo>
                <a:lnTo>
                  <a:pt x="7617721" y="5789468"/>
                </a:lnTo>
                <a:lnTo>
                  <a:pt x="0" y="5789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64928" y="8237033"/>
            <a:ext cx="7923072" cy="4883494"/>
          </a:xfrm>
          <a:custGeom>
            <a:avLst/>
            <a:gdLst/>
            <a:ahLst/>
            <a:cxnLst/>
            <a:rect r="r" b="b" t="t" l="l"/>
            <a:pathLst>
              <a:path h="4883494" w="7923072">
                <a:moveTo>
                  <a:pt x="0" y="0"/>
                </a:moveTo>
                <a:lnTo>
                  <a:pt x="7923072" y="0"/>
                </a:lnTo>
                <a:lnTo>
                  <a:pt x="7923072" y="4883494"/>
                </a:lnTo>
                <a:lnTo>
                  <a:pt x="0" y="488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62901" y="1260572"/>
            <a:ext cx="10325099" cy="7973179"/>
          </a:xfrm>
          <a:custGeom>
            <a:avLst/>
            <a:gdLst/>
            <a:ahLst/>
            <a:cxnLst/>
            <a:rect r="r" b="b" t="t" l="l"/>
            <a:pathLst>
              <a:path h="7973179" w="10325099">
                <a:moveTo>
                  <a:pt x="0" y="0"/>
                </a:moveTo>
                <a:lnTo>
                  <a:pt x="10325099" y="0"/>
                </a:lnTo>
                <a:lnTo>
                  <a:pt x="10325099" y="7973178"/>
                </a:lnTo>
                <a:lnTo>
                  <a:pt x="0" y="7973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6632" y="493145"/>
            <a:ext cx="7381583" cy="1071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5"/>
              </a:lnSpc>
              <a:spcBef>
                <a:spcPct val="0"/>
              </a:spcBef>
            </a:pPr>
            <a:r>
              <a:rPr lang="en-US" sz="7037">
                <a:solidFill>
                  <a:srgbClr val="000000"/>
                </a:solidFill>
                <a:latin typeface="IBM Plex Sans Bold"/>
              </a:rPr>
              <a:t>Kernel Lineare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6632" y="3398257"/>
            <a:ext cx="7429637" cy="416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8401" indent="-504200" lvl="1">
              <a:lnSpc>
                <a:spcPts val="4670"/>
              </a:lnSpc>
              <a:buFont typeface="Arial"/>
              <a:buChar char="•"/>
            </a:pPr>
            <a:r>
              <a:rPr lang="en-US" sz="4670">
                <a:solidFill>
                  <a:srgbClr val="000000"/>
                </a:solidFill>
                <a:latin typeface="IBM Plex Sans"/>
              </a:rPr>
              <a:t>Primo approccio utilizzato</a:t>
            </a:r>
          </a:p>
          <a:p>
            <a:pPr algn="l">
              <a:lnSpc>
                <a:spcPts val="4670"/>
              </a:lnSpc>
            </a:pPr>
          </a:p>
          <a:p>
            <a:pPr algn="l" marL="1008401" indent="-504200" lvl="1">
              <a:lnSpc>
                <a:spcPts val="4670"/>
              </a:lnSpc>
              <a:buFont typeface="Arial"/>
              <a:buChar char="•"/>
            </a:pPr>
            <a:r>
              <a:rPr lang="en-US" sz="4670">
                <a:solidFill>
                  <a:srgbClr val="000000"/>
                </a:solidFill>
                <a:latin typeface="IBM Plex Sans"/>
              </a:rPr>
              <a:t>Non in grado di cogliere le sfumature dei dati e non riesce a prevedere la concentrazione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641579" y="-3739501"/>
            <a:ext cx="7617721" cy="5789468"/>
          </a:xfrm>
          <a:custGeom>
            <a:avLst/>
            <a:gdLst/>
            <a:ahLst/>
            <a:cxnLst/>
            <a:rect r="r" b="b" t="t" l="l"/>
            <a:pathLst>
              <a:path h="5789468" w="7617721">
                <a:moveTo>
                  <a:pt x="0" y="0"/>
                </a:moveTo>
                <a:lnTo>
                  <a:pt x="7617721" y="0"/>
                </a:lnTo>
                <a:lnTo>
                  <a:pt x="7617721" y="5789468"/>
                </a:lnTo>
                <a:lnTo>
                  <a:pt x="0" y="5789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64928" y="8237033"/>
            <a:ext cx="7923072" cy="4883494"/>
          </a:xfrm>
          <a:custGeom>
            <a:avLst/>
            <a:gdLst/>
            <a:ahLst/>
            <a:cxnLst/>
            <a:rect r="r" b="b" t="t" l="l"/>
            <a:pathLst>
              <a:path h="4883494" w="7923072">
                <a:moveTo>
                  <a:pt x="0" y="0"/>
                </a:moveTo>
                <a:lnTo>
                  <a:pt x="7923072" y="0"/>
                </a:lnTo>
                <a:lnTo>
                  <a:pt x="7923072" y="4883494"/>
                </a:lnTo>
                <a:lnTo>
                  <a:pt x="0" y="488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62901" y="1564255"/>
            <a:ext cx="10112086" cy="7593061"/>
          </a:xfrm>
          <a:custGeom>
            <a:avLst/>
            <a:gdLst/>
            <a:ahLst/>
            <a:cxnLst/>
            <a:rect r="r" b="b" t="t" l="l"/>
            <a:pathLst>
              <a:path h="7593061" w="10112086">
                <a:moveTo>
                  <a:pt x="0" y="0"/>
                </a:moveTo>
                <a:lnTo>
                  <a:pt x="10112086" y="0"/>
                </a:lnTo>
                <a:lnTo>
                  <a:pt x="10112086" y="7593061"/>
                </a:lnTo>
                <a:lnTo>
                  <a:pt x="0" y="75930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6632" y="264838"/>
            <a:ext cx="7381583" cy="214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5"/>
              </a:lnSpc>
              <a:spcBef>
                <a:spcPct val="0"/>
              </a:spcBef>
            </a:pPr>
            <a:r>
              <a:rPr lang="en-US" sz="7037">
                <a:solidFill>
                  <a:srgbClr val="000000"/>
                </a:solidFill>
                <a:latin typeface="IBM Plex Sans Bold"/>
              </a:rPr>
              <a:t>Kernel Polinomiale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8578" y="3024993"/>
            <a:ext cx="7429637" cy="475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8401" indent="-504200" lvl="1">
              <a:lnSpc>
                <a:spcPts val="4670"/>
              </a:lnSpc>
              <a:buFont typeface="Arial"/>
              <a:buChar char="•"/>
            </a:pPr>
            <a:r>
              <a:rPr lang="en-US" sz="4670">
                <a:solidFill>
                  <a:srgbClr val="000000"/>
                </a:solidFill>
                <a:latin typeface="IBM Plex Sans"/>
              </a:rPr>
              <a:t>Permette di considerare combinazioni non lineari delle caratteristiche originali</a:t>
            </a:r>
          </a:p>
          <a:p>
            <a:pPr algn="l">
              <a:lnSpc>
                <a:spcPts val="4670"/>
              </a:lnSpc>
            </a:pPr>
          </a:p>
          <a:p>
            <a:pPr algn="l" marL="1008401" indent="-504200" lvl="1">
              <a:lnSpc>
                <a:spcPts val="4670"/>
              </a:lnSpc>
              <a:buFont typeface="Arial"/>
              <a:buChar char="•"/>
            </a:pPr>
            <a:r>
              <a:rPr lang="en-US" sz="4670">
                <a:solidFill>
                  <a:srgbClr val="000000"/>
                </a:solidFill>
                <a:latin typeface="IBM Plex Sans"/>
              </a:rPr>
              <a:t>Migliora leggermente la predizione ma non è ancora soddisfacente. 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641579" y="-3739501"/>
            <a:ext cx="7617721" cy="5789468"/>
          </a:xfrm>
          <a:custGeom>
            <a:avLst/>
            <a:gdLst/>
            <a:ahLst/>
            <a:cxnLst/>
            <a:rect r="r" b="b" t="t" l="l"/>
            <a:pathLst>
              <a:path h="5789468" w="7617721">
                <a:moveTo>
                  <a:pt x="0" y="0"/>
                </a:moveTo>
                <a:lnTo>
                  <a:pt x="7617721" y="0"/>
                </a:lnTo>
                <a:lnTo>
                  <a:pt x="7617721" y="5789468"/>
                </a:lnTo>
                <a:lnTo>
                  <a:pt x="0" y="5789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64928" y="8237033"/>
            <a:ext cx="7923072" cy="4883494"/>
          </a:xfrm>
          <a:custGeom>
            <a:avLst/>
            <a:gdLst/>
            <a:ahLst/>
            <a:cxnLst/>
            <a:rect r="r" b="b" t="t" l="l"/>
            <a:pathLst>
              <a:path h="4883494" w="7923072">
                <a:moveTo>
                  <a:pt x="0" y="0"/>
                </a:moveTo>
                <a:lnTo>
                  <a:pt x="7923072" y="0"/>
                </a:lnTo>
                <a:lnTo>
                  <a:pt x="7923072" y="4883494"/>
                </a:lnTo>
                <a:lnTo>
                  <a:pt x="0" y="488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264838"/>
            <a:ext cx="8303195" cy="1856488"/>
          </a:xfrm>
          <a:custGeom>
            <a:avLst/>
            <a:gdLst/>
            <a:ahLst/>
            <a:cxnLst/>
            <a:rect r="r" b="b" t="t" l="l"/>
            <a:pathLst>
              <a:path h="1856488" w="8303195">
                <a:moveTo>
                  <a:pt x="0" y="0"/>
                </a:moveTo>
                <a:lnTo>
                  <a:pt x="8303195" y="0"/>
                </a:lnTo>
                <a:lnTo>
                  <a:pt x="8303195" y="1856488"/>
                </a:lnTo>
                <a:lnTo>
                  <a:pt x="0" y="18564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64116" y="8413094"/>
            <a:ext cx="9921701" cy="1191426"/>
          </a:xfrm>
          <a:custGeom>
            <a:avLst/>
            <a:gdLst/>
            <a:ahLst/>
            <a:cxnLst/>
            <a:rect r="r" b="b" t="t" l="l"/>
            <a:pathLst>
              <a:path h="1191426" w="9921701">
                <a:moveTo>
                  <a:pt x="0" y="0"/>
                </a:moveTo>
                <a:lnTo>
                  <a:pt x="9921701" y="0"/>
                </a:lnTo>
                <a:lnTo>
                  <a:pt x="9921701" y="1191426"/>
                </a:lnTo>
                <a:lnTo>
                  <a:pt x="0" y="11914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70623" y="2396376"/>
            <a:ext cx="8049950" cy="5840657"/>
          </a:xfrm>
          <a:custGeom>
            <a:avLst/>
            <a:gdLst/>
            <a:ahLst/>
            <a:cxnLst/>
            <a:rect r="r" b="b" t="t" l="l"/>
            <a:pathLst>
              <a:path h="5840657" w="8049950">
                <a:moveTo>
                  <a:pt x="0" y="0"/>
                </a:moveTo>
                <a:lnTo>
                  <a:pt x="8049949" y="0"/>
                </a:lnTo>
                <a:lnTo>
                  <a:pt x="8049949" y="5840657"/>
                </a:lnTo>
                <a:lnTo>
                  <a:pt x="0" y="58406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6632" y="264838"/>
            <a:ext cx="7381583" cy="214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5"/>
              </a:lnSpc>
              <a:spcBef>
                <a:spcPct val="0"/>
              </a:spcBef>
            </a:pPr>
            <a:r>
              <a:rPr lang="en-US" sz="7037">
                <a:solidFill>
                  <a:srgbClr val="000000"/>
                </a:solidFill>
                <a:latin typeface="IBM Plex Sans Bold"/>
              </a:rPr>
              <a:t>Discesa del gradiente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6632" y="2721089"/>
            <a:ext cx="7429637" cy="6528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8401" indent="-504200" lvl="1">
              <a:lnSpc>
                <a:spcPts val="4670"/>
              </a:lnSpc>
              <a:buFont typeface="Arial"/>
              <a:buChar char="•"/>
            </a:pPr>
            <a:r>
              <a:rPr lang="en-US" sz="4670">
                <a:solidFill>
                  <a:srgbClr val="000000"/>
                </a:solidFill>
                <a:latin typeface="IBM Plex Sans"/>
              </a:rPr>
              <a:t>Con variabile categorica</a:t>
            </a:r>
          </a:p>
          <a:p>
            <a:pPr algn="l">
              <a:lnSpc>
                <a:spcPts val="4670"/>
              </a:lnSpc>
            </a:pPr>
          </a:p>
          <a:p>
            <a:pPr algn="l" marL="1008401" indent="-504200" lvl="1">
              <a:lnSpc>
                <a:spcPts val="4670"/>
              </a:lnSpc>
              <a:buFont typeface="Arial"/>
              <a:buChar char="•"/>
            </a:pPr>
            <a:r>
              <a:rPr lang="en-US" sz="4670">
                <a:solidFill>
                  <a:srgbClr val="000000"/>
                </a:solidFill>
                <a:latin typeface="IBM Plex Sans"/>
              </a:rPr>
              <a:t>Previsione di valori alti di concentrazione difficili da ottenere</a:t>
            </a:r>
          </a:p>
          <a:p>
            <a:pPr algn="l">
              <a:lnSpc>
                <a:spcPts val="4670"/>
              </a:lnSpc>
            </a:pPr>
          </a:p>
          <a:p>
            <a:pPr algn="l" marL="1008401" indent="-504200" lvl="1">
              <a:lnSpc>
                <a:spcPts val="4670"/>
              </a:lnSpc>
              <a:buFont typeface="Arial"/>
              <a:buChar char="•"/>
            </a:pPr>
            <a:r>
              <a:rPr lang="en-US" sz="4670">
                <a:solidFill>
                  <a:srgbClr val="000000"/>
                </a:solidFill>
                <a:latin typeface="IBM Plex Sans"/>
              </a:rPr>
              <a:t>Accuratezza comunque soddisfacente</a:t>
            </a:r>
          </a:p>
          <a:p>
            <a:pPr algn="l">
              <a:lnSpc>
                <a:spcPts val="4670"/>
              </a:lnSpc>
            </a:pPr>
          </a:p>
          <a:p>
            <a:pPr algn="l" marL="1008401" indent="-504200" lvl="1">
              <a:lnSpc>
                <a:spcPts val="4670"/>
              </a:lnSpc>
              <a:buFont typeface="Arial"/>
              <a:buChar char="•"/>
            </a:pPr>
            <a:r>
              <a:rPr lang="en-US" sz="4670">
                <a:solidFill>
                  <a:srgbClr val="000000"/>
                </a:solidFill>
                <a:latin typeface="IBM Plex Sans"/>
              </a:rPr>
              <a:t>Alcune stazioni influenzano più di altre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641579" y="-3739501"/>
            <a:ext cx="7617721" cy="5789468"/>
          </a:xfrm>
          <a:custGeom>
            <a:avLst/>
            <a:gdLst/>
            <a:ahLst/>
            <a:cxnLst/>
            <a:rect r="r" b="b" t="t" l="l"/>
            <a:pathLst>
              <a:path h="5789468" w="7617721">
                <a:moveTo>
                  <a:pt x="0" y="0"/>
                </a:moveTo>
                <a:lnTo>
                  <a:pt x="7617721" y="0"/>
                </a:lnTo>
                <a:lnTo>
                  <a:pt x="7617721" y="5789468"/>
                </a:lnTo>
                <a:lnTo>
                  <a:pt x="0" y="5789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64928" y="8237033"/>
            <a:ext cx="7923072" cy="4883494"/>
          </a:xfrm>
          <a:custGeom>
            <a:avLst/>
            <a:gdLst/>
            <a:ahLst/>
            <a:cxnLst/>
            <a:rect r="r" b="b" t="t" l="l"/>
            <a:pathLst>
              <a:path h="4883494" w="7923072">
                <a:moveTo>
                  <a:pt x="0" y="0"/>
                </a:moveTo>
                <a:lnTo>
                  <a:pt x="7923072" y="0"/>
                </a:lnTo>
                <a:lnTo>
                  <a:pt x="7923072" y="4883494"/>
                </a:lnTo>
                <a:lnTo>
                  <a:pt x="0" y="488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385073"/>
            <a:ext cx="8141144" cy="2021983"/>
          </a:xfrm>
          <a:custGeom>
            <a:avLst/>
            <a:gdLst/>
            <a:ahLst/>
            <a:cxnLst/>
            <a:rect r="r" b="b" t="t" l="l"/>
            <a:pathLst>
              <a:path h="2021983" w="8141144">
                <a:moveTo>
                  <a:pt x="0" y="0"/>
                </a:moveTo>
                <a:lnTo>
                  <a:pt x="8141144" y="0"/>
                </a:lnTo>
                <a:lnTo>
                  <a:pt x="8141144" y="2021983"/>
                </a:lnTo>
                <a:lnTo>
                  <a:pt x="0" y="20219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54027" y="2635364"/>
            <a:ext cx="9669402" cy="7012633"/>
          </a:xfrm>
          <a:custGeom>
            <a:avLst/>
            <a:gdLst/>
            <a:ahLst/>
            <a:cxnLst/>
            <a:rect r="r" b="b" t="t" l="l"/>
            <a:pathLst>
              <a:path h="7012633" w="9669402">
                <a:moveTo>
                  <a:pt x="0" y="0"/>
                </a:moveTo>
                <a:lnTo>
                  <a:pt x="9669402" y="0"/>
                </a:lnTo>
                <a:lnTo>
                  <a:pt x="9669402" y="7012634"/>
                </a:lnTo>
                <a:lnTo>
                  <a:pt x="0" y="70126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6632" y="264838"/>
            <a:ext cx="7381583" cy="214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5"/>
              </a:lnSpc>
              <a:spcBef>
                <a:spcPct val="0"/>
              </a:spcBef>
            </a:pPr>
            <a:r>
              <a:rPr lang="en-US" sz="7037">
                <a:solidFill>
                  <a:srgbClr val="000000"/>
                </a:solidFill>
                <a:latin typeface="IBM Plex Sans Bold"/>
              </a:rPr>
              <a:t>Discesa del gradiente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6632" y="2721089"/>
            <a:ext cx="7429637" cy="6528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8401" indent="-504200" lvl="1">
              <a:lnSpc>
                <a:spcPts val="4670"/>
              </a:lnSpc>
              <a:buFont typeface="Arial"/>
              <a:buChar char="•"/>
            </a:pPr>
            <a:r>
              <a:rPr lang="en-US" sz="4670">
                <a:solidFill>
                  <a:srgbClr val="000000"/>
                </a:solidFill>
                <a:latin typeface="IBM Plex Sans"/>
              </a:rPr>
              <a:t>Senza variabile categorica</a:t>
            </a:r>
          </a:p>
          <a:p>
            <a:pPr algn="l">
              <a:lnSpc>
                <a:spcPts val="4670"/>
              </a:lnSpc>
            </a:pPr>
          </a:p>
          <a:p>
            <a:pPr algn="l" marL="1008401" indent="-504200" lvl="1">
              <a:lnSpc>
                <a:spcPts val="4670"/>
              </a:lnSpc>
              <a:buFont typeface="Arial"/>
              <a:buChar char="•"/>
            </a:pPr>
            <a:r>
              <a:rPr lang="en-US" sz="4670">
                <a:solidFill>
                  <a:srgbClr val="000000"/>
                </a:solidFill>
                <a:latin typeface="IBM Plex Sans"/>
              </a:rPr>
              <a:t>Peggioramento accuratezza</a:t>
            </a:r>
          </a:p>
          <a:p>
            <a:pPr algn="l">
              <a:lnSpc>
                <a:spcPts val="4670"/>
              </a:lnSpc>
            </a:pPr>
          </a:p>
          <a:p>
            <a:pPr algn="l" marL="1008401" indent="-504200" lvl="1">
              <a:lnSpc>
                <a:spcPts val="4670"/>
              </a:lnSpc>
              <a:buFont typeface="Arial"/>
              <a:buChar char="•"/>
            </a:pPr>
            <a:r>
              <a:rPr lang="en-US" sz="4670">
                <a:solidFill>
                  <a:srgbClr val="000000"/>
                </a:solidFill>
                <a:latin typeface="IBM Plex Sans"/>
              </a:rPr>
              <a:t>Importante quindi avere i dati riferiti alle singole stazioni per poter fare una previsione più accurata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641579" y="-3739501"/>
            <a:ext cx="7617721" cy="5789468"/>
          </a:xfrm>
          <a:custGeom>
            <a:avLst/>
            <a:gdLst/>
            <a:ahLst/>
            <a:cxnLst/>
            <a:rect r="r" b="b" t="t" l="l"/>
            <a:pathLst>
              <a:path h="5789468" w="7617721">
                <a:moveTo>
                  <a:pt x="0" y="0"/>
                </a:moveTo>
                <a:lnTo>
                  <a:pt x="7617721" y="0"/>
                </a:lnTo>
                <a:lnTo>
                  <a:pt x="7617721" y="5789468"/>
                </a:lnTo>
                <a:lnTo>
                  <a:pt x="0" y="5789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64928" y="8237033"/>
            <a:ext cx="7923072" cy="4883494"/>
          </a:xfrm>
          <a:custGeom>
            <a:avLst/>
            <a:gdLst/>
            <a:ahLst/>
            <a:cxnLst/>
            <a:rect r="r" b="b" t="t" l="l"/>
            <a:pathLst>
              <a:path h="4883494" w="7923072">
                <a:moveTo>
                  <a:pt x="0" y="0"/>
                </a:moveTo>
                <a:lnTo>
                  <a:pt x="7923072" y="0"/>
                </a:lnTo>
                <a:lnTo>
                  <a:pt x="7923072" y="4883494"/>
                </a:lnTo>
                <a:lnTo>
                  <a:pt x="0" y="488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62901" y="2843498"/>
            <a:ext cx="10291138" cy="7443502"/>
          </a:xfrm>
          <a:custGeom>
            <a:avLst/>
            <a:gdLst/>
            <a:ahLst/>
            <a:cxnLst/>
            <a:rect r="r" b="b" t="t" l="l"/>
            <a:pathLst>
              <a:path h="7443502" w="10291138">
                <a:moveTo>
                  <a:pt x="0" y="0"/>
                </a:moveTo>
                <a:lnTo>
                  <a:pt x="10291137" y="0"/>
                </a:lnTo>
                <a:lnTo>
                  <a:pt x="10291137" y="7443502"/>
                </a:lnTo>
                <a:lnTo>
                  <a:pt x="0" y="74435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33432" y="397640"/>
            <a:ext cx="7350074" cy="1876615"/>
          </a:xfrm>
          <a:custGeom>
            <a:avLst/>
            <a:gdLst/>
            <a:ahLst/>
            <a:cxnLst/>
            <a:rect r="r" b="b" t="t" l="l"/>
            <a:pathLst>
              <a:path h="1876615" w="7350074">
                <a:moveTo>
                  <a:pt x="0" y="0"/>
                </a:moveTo>
                <a:lnTo>
                  <a:pt x="7350074" y="0"/>
                </a:lnTo>
                <a:lnTo>
                  <a:pt x="7350074" y="1876614"/>
                </a:lnTo>
                <a:lnTo>
                  <a:pt x="0" y="1876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6632" y="264838"/>
            <a:ext cx="7381583" cy="214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5"/>
              </a:lnSpc>
              <a:spcBef>
                <a:spcPct val="0"/>
              </a:spcBef>
            </a:pPr>
            <a:r>
              <a:rPr lang="en-US" sz="7037">
                <a:solidFill>
                  <a:srgbClr val="000000"/>
                </a:solidFill>
                <a:latin typeface="IBM Plex Sans Bold"/>
              </a:rPr>
              <a:t>Bootstrap resampling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6632" y="2721089"/>
            <a:ext cx="7429637" cy="6528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8401" indent="-504200" lvl="1">
              <a:lnSpc>
                <a:spcPts val="4670"/>
              </a:lnSpc>
              <a:buFont typeface="Arial"/>
              <a:buChar char="•"/>
            </a:pPr>
            <a:r>
              <a:rPr lang="en-US" sz="4670">
                <a:solidFill>
                  <a:srgbClr val="000000"/>
                </a:solidFill>
                <a:latin typeface="IBM Plex Sans"/>
              </a:rPr>
              <a:t>Applicato sulle righe dove “Conc” &lt; 10.000</a:t>
            </a:r>
          </a:p>
          <a:p>
            <a:pPr algn="l">
              <a:lnSpc>
                <a:spcPts val="4670"/>
              </a:lnSpc>
            </a:pPr>
          </a:p>
          <a:p>
            <a:pPr algn="l" marL="1008401" indent="-504200" lvl="1">
              <a:lnSpc>
                <a:spcPts val="4670"/>
              </a:lnSpc>
              <a:buFont typeface="Arial"/>
              <a:buChar char="•"/>
            </a:pPr>
            <a:r>
              <a:rPr lang="en-US" sz="4670">
                <a:solidFill>
                  <a:srgbClr val="000000"/>
                </a:solidFill>
                <a:latin typeface="IBM Plex Sans"/>
              </a:rPr>
              <a:t>Pro: Si riescono a cogliere rilevazioni in una fascia più ampia di valori</a:t>
            </a:r>
          </a:p>
          <a:p>
            <a:pPr algn="l">
              <a:lnSpc>
                <a:spcPts val="4670"/>
              </a:lnSpc>
            </a:pPr>
          </a:p>
          <a:p>
            <a:pPr algn="l" marL="1008401" indent="-504200" lvl="1">
              <a:lnSpc>
                <a:spcPts val="4670"/>
              </a:lnSpc>
              <a:buFont typeface="Arial"/>
              <a:buChar char="•"/>
            </a:pPr>
            <a:r>
              <a:rPr lang="en-US" sz="4670">
                <a:solidFill>
                  <a:srgbClr val="000000"/>
                </a:solidFill>
                <a:latin typeface="IBM Plex Sans"/>
              </a:rPr>
              <a:t>Contro: leggera perdita di precisione su valori più piccoli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42799" y="1038215"/>
            <a:ext cx="13402402" cy="151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IBM Plex Sans Bold"/>
              </a:rPr>
              <a:t>Conclusioni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93711" y="3186922"/>
            <a:ext cx="13402402" cy="5212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1953" indent="-380976" lvl="1">
              <a:lnSpc>
                <a:spcPts val="4587"/>
              </a:lnSpc>
              <a:buFont typeface="Arial"/>
              <a:buChar char="•"/>
            </a:pPr>
            <a:r>
              <a:rPr lang="en-US" sz="3529">
                <a:solidFill>
                  <a:srgbClr val="000000"/>
                </a:solidFill>
                <a:latin typeface="IBM Plex Sans Bold"/>
              </a:rPr>
              <a:t>Il data set era di dimensioni contenute, ciò ha reso difficile poter fare previsioni affidabili</a:t>
            </a:r>
          </a:p>
          <a:p>
            <a:pPr algn="l">
              <a:lnSpc>
                <a:spcPts val="4587"/>
              </a:lnSpc>
            </a:pPr>
          </a:p>
          <a:p>
            <a:pPr algn="l" marL="761953" indent="-380976" lvl="1">
              <a:lnSpc>
                <a:spcPts val="4587"/>
              </a:lnSpc>
              <a:buFont typeface="Arial"/>
              <a:buChar char="•"/>
            </a:pPr>
            <a:r>
              <a:rPr lang="en-US" sz="3529">
                <a:solidFill>
                  <a:srgbClr val="000000"/>
                </a:solidFill>
                <a:latin typeface="IBM Plex Sans Bold"/>
              </a:rPr>
              <a:t>Il metodo migliore è stato la discesa del gradiente</a:t>
            </a:r>
          </a:p>
          <a:p>
            <a:pPr algn="l">
              <a:lnSpc>
                <a:spcPts val="4587"/>
              </a:lnSpc>
            </a:pPr>
          </a:p>
          <a:p>
            <a:pPr algn="l" marL="761953" indent="-380976" lvl="1">
              <a:lnSpc>
                <a:spcPts val="4587"/>
              </a:lnSpc>
              <a:buFont typeface="Arial"/>
              <a:buChar char="•"/>
            </a:pPr>
            <a:r>
              <a:rPr lang="en-US" sz="3529">
                <a:solidFill>
                  <a:srgbClr val="000000"/>
                </a:solidFill>
                <a:latin typeface="IBM Plex Sans Bold"/>
              </a:rPr>
              <a:t>Importante monitorare le singole zone</a:t>
            </a:r>
          </a:p>
          <a:p>
            <a:pPr algn="l">
              <a:lnSpc>
                <a:spcPts val="4587"/>
              </a:lnSpc>
            </a:pPr>
          </a:p>
          <a:p>
            <a:pPr algn="l" marL="761953" indent="-380976" lvl="1">
              <a:lnSpc>
                <a:spcPts val="4587"/>
              </a:lnSpc>
              <a:buFont typeface="Arial"/>
              <a:buChar char="•"/>
            </a:pPr>
            <a:r>
              <a:rPr lang="en-US" sz="3529">
                <a:solidFill>
                  <a:srgbClr val="000000"/>
                </a:solidFill>
                <a:latin typeface="IBM Plex Sans Bold"/>
              </a:rPr>
              <a:t>Sono necessari molti più dati per poter creare un modello che predica accuratamente la concentrazione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078186" y="-3810789"/>
            <a:ext cx="7041970" cy="6363380"/>
          </a:xfrm>
          <a:custGeom>
            <a:avLst/>
            <a:gdLst/>
            <a:ahLst/>
            <a:cxnLst/>
            <a:rect r="r" b="b" t="t" l="l"/>
            <a:pathLst>
              <a:path h="6363380" w="7041970">
                <a:moveTo>
                  <a:pt x="0" y="0"/>
                </a:moveTo>
                <a:lnTo>
                  <a:pt x="7041970" y="0"/>
                </a:lnTo>
                <a:lnTo>
                  <a:pt x="7041970" y="6363380"/>
                </a:lnTo>
                <a:lnTo>
                  <a:pt x="0" y="6363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74207" y="-3071795"/>
            <a:ext cx="6924127" cy="6143589"/>
          </a:xfrm>
          <a:custGeom>
            <a:avLst/>
            <a:gdLst/>
            <a:ahLst/>
            <a:cxnLst/>
            <a:rect r="r" b="b" t="t" l="l"/>
            <a:pathLst>
              <a:path h="6143589" w="6924127">
                <a:moveTo>
                  <a:pt x="0" y="0"/>
                </a:moveTo>
                <a:lnTo>
                  <a:pt x="6924127" y="0"/>
                </a:lnTo>
                <a:lnTo>
                  <a:pt x="6924127" y="6143590"/>
                </a:lnTo>
                <a:lnTo>
                  <a:pt x="0" y="61435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22649">
            <a:off x="3986694" y="7956701"/>
            <a:ext cx="9761269" cy="7933249"/>
          </a:xfrm>
          <a:custGeom>
            <a:avLst/>
            <a:gdLst/>
            <a:ahLst/>
            <a:cxnLst/>
            <a:rect r="r" b="b" t="t" l="l"/>
            <a:pathLst>
              <a:path h="7933249" w="9761269">
                <a:moveTo>
                  <a:pt x="0" y="0"/>
                </a:moveTo>
                <a:lnTo>
                  <a:pt x="9761269" y="0"/>
                </a:lnTo>
                <a:lnTo>
                  <a:pt x="9761269" y="7933249"/>
                </a:lnTo>
                <a:lnTo>
                  <a:pt x="0" y="79332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69112" y="4012130"/>
            <a:ext cx="13360923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11"/>
              </a:lnSpc>
              <a:spcBef>
                <a:spcPct val="0"/>
              </a:spcBef>
            </a:pPr>
            <a:r>
              <a:rPr lang="en-US" sz="9593">
                <a:solidFill>
                  <a:srgbClr val="000000"/>
                </a:solidFill>
                <a:latin typeface="IBM Plex Sans Bold"/>
              </a:rPr>
              <a:t>Grazie per l’attenzione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98530" y="-4566045"/>
            <a:ext cx="11277931" cy="8222637"/>
          </a:xfrm>
          <a:custGeom>
            <a:avLst/>
            <a:gdLst/>
            <a:ahLst/>
            <a:cxnLst/>
            <a:rect r="r" b="b" t="t" l="l"/>
            <a:pathLst>
              <a:path h="8222637" w="11277931">
                <a:moveTo>
                  <a:pt x="0" y="0"/>
                </a:moveTo>
                <a:lnTo>
                  <a:pt x="11277931" y="0"/>
                </a:lnTo>
                <a:lnTo>
                  <a:pt x="11277931" y="8222637"/>
                </a:lnTo>
                <a:lnTo>
                  <a:pt x="0" y="822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426744" y="6327372"/>
            <a:ext cx="7514403" cy="6202798"/>
          </a:xfrm>
          <a:custGeom>
            <a:avLst/>
            <a:gdLst/>
            <a:ahLst/>
            <a:cxnLst/>
            <a:rect r="r" b="b" t="t" l="l"/>
            <a:pathLst>
              <a:path h="6202798" w="7514403">
                <a:moveTo>
                  <a:pt x="0" y="0"/>
                </a:moveTo>
                <a:lnTo>
                  <a:pt x="7514403" y="0"/>
                </a:lnTo>
                <a:lnTo>
                  <a:pt x="7514403" y="6202798"/>
                </a:lnTo>
                <a:lnTo>
                  <a:pt x="0" y="6202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43706" y="6096067"/>
            <a:ext cx="8201285" cy="6665408"/>
          </a:xfrm>
          <a:custGeom>
            <a:avLst/>
            <a:gdLst/>
            <a:ahLst/>
            <a:cxnLst/>
            <a:rect r="r" b="b" t="t" l="l"/>
            <a:pathLst>
              <a:path h="6665408" w="8201285">
                <a:moveTo>
                  <a:pt x="0" y="0"/>
                </a:moveTo>
                <a:lnTo>
                  <a:pt x="8201284" y="0"/>
                </a:lnTo>
                <a:lnTo>
                  <a:pt x="8201284" y="6665408"/>
                </a:lnTo>
                <a:lnTo>
                  <a:pt x="0" y="66654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180763">
            <a:off x="-4185181" y="-3645811"/>
            <a:ext cx="8370361" cy="8294267"/>
          </a:xfrm>
          <a:custGeom>
            <a:avLst/>
            <a:gdLst/>
            <a:ahLst/>
            <a:cxnLst/>
            <a:rect r="r" b="b" t="t" l="l"/>
            <a:pathLst>
              <a:path h="8294267" w="8370361">
                <a:moveTo>
                  <a:pt x="0" y="0"/>
                </a:moveTo>
                <a:lnTo>
                  <a:pt x="8370362" y="0"/>
                </a:lnTo>
                <a:lnTo>
                  <a:pt x="8370362" y="8294267"/>
                </a:lnTo>
                <a:lnTo>
                  <a:pt x="0" y="82942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9600F2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81153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 Bold"/>
              </a:rPr>
              <a:t>Introduzione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8397" y="2382269"/>
            <a:ext cx="15760048" cy="565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69531" indent="-534765" lvl="1">
              <a:lnSpc>
                <a:spcPts val="4953"/>
              </a:lnSpc>
              <a:buFont typeface="Arial"/>
              <a:buChar char="•"/>
            </a:pPr>
            <a:r>
              <a:rPr lang="en-US" sz="4953">
                <a:solidFill>
                  <a:srgbClr val="000000"/>
                </a:solidFill>
                <a:latin typeface="IBM Plex Sans"/>
              </a:rPr>
              <a:t>Si è monitorata la concentrazione in mare di un’ alga tossica. </a:t>
            </a:r>
          </a:p>
          <a:p>
            <a:pPr algn="l">
              <a:lnSpc>
                <a:spcPts val="4953"/>
              </a:lnSpc>
            </a:pPr>
          </a:p>
          <a:p>
            <a:pPr algn="l" marL="1069531" indent="-534765" lvl="1">
              <a:lnSpc>
                <a:spcPts val="4953"/>
              </a:lnSpc>
              <a:buFont typeface="Arial"/>
              <a:buChar char="•"/>
            </a:pPr>
            <a:r>
              <a:rPr lang="en-US" sz="4953">
                <a:solidFill>
                  <a:srgbClr val="000000"/>
                </a:solidFill>
                <a:latin typeface="IBM Plex Sans"/>
              </a:rPr>
              <a:t> Obbiettivi:</a:t>
            </a:r>
          </a:p>
          <a:p>
            <a:pPr algn="l" marL="2139062" indent="-713021" lvl="2">
              <a:lnSpc>
                <a:spcPts val="4953"/>
              </a:lnSpc>
              <a:buFont typeface="Arial"/>
              <a:buChar char="⚬"/>
            </a:pPr>
            <a:r>
              <a:rPr lang="en-US" sz="4953">
                <a:solidFill>
                  <a:srgbClr val="000000"/>
                </a:solidFill>
                <a:latin typeface="IBM Plex Sans"/>
              </a:rPr>
              <a:t>Stimare il valore della concentrazione in base a cinque possibili feature.</a:t>
            </a:r>
          </a:p>
          <a:p>
            <a:pPr algn="l" marL="2139062" indent="-713021" lvl="2">
              <a:lnSpc>
                <a:spcPts val="4953"/>
              </a:lnSpc>
              <a:buFont typeface="Arial"/>
              <a:buChar char="⚬"/>
            </a:pPr>
            <a:r>
              <a:rPr lang="en-US" sz="4953">
                <a:solidFill>
                  <a:srgbClr val="000000"/>
                </a:solidFill>
                <a:latin typeface="IBM Plex Sans"/>
              </a:rPr>
              <a:t>Analizzare se ci sia differenza nel fare una previsione con o senza stazione di rilevamento.</a:t>
            </a:r>
          </a:p>
          <a:p>
            <a:pPr algn="l">
              <a:lnSpc>
                <a:spcPts val="4953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2511351">
            <a:off x="14546516" y="-2523470"/>
            <a:ext cx="10237820" cy="7780743"/>
          </a:xfrm>
          <a:custGeom>
            <a:avLst/>
            <a:gdLst/>
            <a:ahLst/>
            <a:cxnLst/>
            <a:rect r="r" b="b" t="t" l="l"/>
            <a:pathLst>
              <a:path h="7780743" w="10237820">
                <a:moveTo>
                  <a:pt x="0" y="0"/>
                </a:moveTo>
                <a:lnTo>
                  <a:pt x="10237821" y="0"/>
                </a:lnTo>
                <a:lnTo>
                  <a:pt x="10237821" y="7780744"/>
                </a:lnTo>
                <a:lnTo>
                  <a:pt x="0" y="7780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70395" y="7680190"/>
            <a:ext cx="16267188" cy="11268724"/>
          </a:xfrm>
          <a:custGeom>
            <a:avLst/>
            <a:gdLst/>
            <a:ahLst/>
            <a:cxnLst/>
            <a:rect r="r" b="b" t="t" l="l"/>
            <a:pathLst>
              <a:path h="11268724" w="16267188">
                <a:moveTo>
                  <a:pt x="0" y="0"/>
                </a:moveTo>
                <a:lnTo>
                  <a:pt x="16267188" y="0"/>
                </a:lnTo>
                <a:lnTo>
                  <a:pt x="16267188" y="11268724"/>
                </a:lnTo>
                <a:lnTo>
                  <a:pt x="0" y="11268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7962901" y="2354767"/>
            <a:ext cx="10325099" cy="5737967"/>
          </a:xfrm>
          <a:custGeom>
            <a:avLst/>
            <a:gdLst/>
            <a:ahLst/>
            <a:cxnLst/>
            <a:rect r="r" b="b" t="t" l="l"/>
            <a:pathLst>
              <a:path h="5737967" w="10325099">
                <a:moveTo>
                  <a:pt x="0" y="0"/>
                </a:moveTo>
                <a:lnTo>
                  <a:pt x="10325099" y="0"/>
                </a:lnTo>
                <a:lnTo>
                  <a:pt x="10325099" y="5737967"/>
                </a:lnTo>
                <a:lnTo>
                  <a:pt x="0" y="5737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3264" y="447675"/>
            <a:ext cx="6697429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12"/>
              </a:lnSpc>
              <a:spcBef>
                <a:spcPct val="0"/>
              </a:spcBef>
            </a:pPr>
            <a:r>
              <a:rPr lang="en-US" sz="7510">
                <a:solidFill>
                  <a:srgbClr val="000000"/>
                </a:solidFill>
                <a:latin typeface="IBM Plex Sans Bold"/>
              </a:rPr>
              <a:t>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615" y="2138940"/>
            <a:ext cx="7807285" cy="677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0278" indent="-480139" lvl="1">
              <a:lnSpc>
                <a:spcPts val="4447"/>
              </a:lnSpc>
              <a:buFont typeface="Arial"/>
              <a:buChar char="•"/>
            </a:pPr>
            <a:r>
              <a:rPr lang="en-US" sz="4447">
                <a:solidFill>
                  <a:srgbClr val="000000"/>
                </a:solidFill>
                <a:latin typeface="IBM Plex Sans"/>
              </a:rPr>
              <a:t>Stazione di campionamento</a:t>
            </a:r>
          </a:p>
          <a:p>
            <a:pPr algn="l">
              <a:lnSpc>
                <a:spcPts val="4447"/>
              </a:lnSpc>
            </a:pPr>
          </a:p>
          <a:p>
            <a:pPr algn="l" marL="960278" indent="-480139" lvl="1">
              <a:lnSpc>
                <a:spcPts val="4447"/>
              </a:lnSpc>
              <a:buFont typeface="Arial"/>
              <a:buChar char="•"/>
            </a:pPr>
            <a:r>
              <a:rPr lang="en-US" sz="4447">
                <a:solidFill>
                  <a:srgbClr val="000000"/>
                </a:solidFill>
                <a:latin typeface="IBM Plex Sans"/>
              </a:rPr>
              <a:t>Temperatura dell’acqua</a:t>
            </a:r>
          </a:p>
          <a:p>
            <a:pPr algn="l">
              <a:lnSpc>
                <a:spcPts val="4447"/>
              </a:lnSpc>
            </a:pPr>
          </a:p>
          <a:p>
            <a:pPr algn="l" marL="960278" indent="-480139" lvl="1">
              <a:lnSpc>
                <a:spcPts val="4447"/>
              </a:lnSpc>
              <a:buFont typeface="Arial"/>
              <a:buChar char="•"/>
            </a:pPr>
            <a:r>
              <a:rPr lang="en-US" sz="4447">
                <a:solidFill>
                  <a:srgbClr val="000000"/>
                </a:solidFill>
                <a:latin typeface="IBM Plex Sans"/>
              </a:rPr>
              <a:t>Salinità</a:t>
            </a:r>
          </a:p>
          <a:p>
            <a:pPr algn="l">
              <a:lnSpc>
                <a:spcPts val="4447"/>
              </a:lnSpc>
            </a:pPr>
          </a:p>
          <a:p>
            <a:pPr algn="l" marL="960278" indent="-480139" lvl="1">
              <a:lnSpc>
                <a:spcPts val="4447"/>
              </a:lnSpc>
              <a:buFont typeface="Arial"/>
              <a:buChar char="•"/>
            </a:pPr>
            <a:r>
              <a:rPr lang="en-US" sz="4447">
                <a:solidFill>
                  <a:srgbClr val="000000"/>
                </a:solidFill>
                <a:latin typeface="IBM Plex Sans"/>
              </a:rPr>
              <a:t>Temperatura dell’aria</a:t>
            </a:r>
          </a:p>
          <a:p>
            <a:pPr algn="l">
              <a:lnSpc>
                <a:spcPts val="4447"/>
              </a:lnSpc>
            </a:pPr>
          </a:p>
          <a:p>
            <a:pPr algn="l" marL="960278" indent="-480139" lvl="1">
              <a:lnSpc>
                <a:spcPts val="4447"/>
              </a:lnSpc>
              <a:buFont typeface="Arial"/>
              <a:buChar char="•"/>
            </a:pPr>
            <a:r>
              <a:rPr lang="en-US" sz="4447">
                <a:solidFill>
                  <a:srgbClr val="000000"/>
                </a:solidFill>
                <a:latin typeface="IBM Plex Sans"/>
              </a:rPr>
              <a:t>Pressione atmosferica</a:t>
            </a:r>
          </a:p>
          <a:p>
            <a:pPr algn="l">
              <a:lnSpc>
                <a:spcPts val="4447"/>
              </a:lnSpc>
            </a:pPr>
          </a:p>
          <a:p>
            <a:pPr algn="l" marL="960278" indent="-480139" lvl="1">
              <a:lnSpc>
                <a:spcPts val="4447"/>
              </a:lnSpc>
              <a:buFont typeface="Arial"/>
              <a:buChar char="•"/>
            </a:pPr>
            <a:r>
              <a:rPr lang="en-US" sz="4447">
                <a:solidFill>
                  <a:srgbClr val="000000"/>
                </a:solidFill>
                <a:latin typeface="IBM Plex Sans"/>
              </a:rPr>
              <a:t>Concentrazione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641579" y="-3739501"/>
            <a:ext cx="7617721" cy="5789468"/>
          </a:xfrm>
          <a:custGeom>
            <a:avLst/>
            <a:gdLst/>
            <a:ahLst/>
            <a:cxnLst/>
            <a:rect r="r" b="b" t="t" l="l"/>
            <a:pathLst>
              <a:path h="5789468" w="7617721">
                <a:moveTo>
                  <a:pt x="0" y="0"/>
                </a:moveTo>
                <a:lnTo>
                  <a:pt x="7617721" y="0"/>
                </a:lnTo>
                <a:lnTo>
                  <a:pt x="7617721" y="5789468"/>
                </a:lnTo>
                <a:lnTo>
                  <a:pt x="0" y="5789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64928" y="8237033"/>
            <a:ext cx="7923072" cy="4883494"/>
          </a:xfrm>
          <a:custGeom>
            <a:avLst/>
            <a:gdLst/>
            <a:ahLst/>
            <a:cxnLst/>
            <a:rect r="r" b="b" t="t" l="l"/>
            <a:pathLst>
              <a:path h="4883494" w="7923072">
                <a:moveTo>
                  <a:pt x="0" y="0"/>
                </a:moveTo>
                <a:lnTo>
                  <a:pt x="7923072" y="0"/>
                </a:lnTo>
                <a:lnTo>
                  <a:pt x="7923072" y="4883494"/>
                </a:lnTo>
                <a:lnTo>
                  <a:pt x="0" y="4883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9003" y="4897019"/>
            <a:ext cx="16230600" cy="5027606"/>
          </a:xfrm>
          <a:custGeom>
            <a:avLst/>
            <a:gdLst/>
            <a:ahLst/>
            <a:cxnLst/>
            <a:rect r="r" b="b" t="t" l="l"/>
            <a:pathLst>
              <a:path h="5027606" w="16230600">
                <a:moveTo>
                  <a:pt x="0" y="0"/>
                </a:moveTo>
                <a:lnTo>
                  <a:pt x="16230600" y="0"/>
                </a:lnTo>
                <a:lnTo>
                  <a:pt x="16230600" y="5027607"/>
                </a:lnTo>
                <a:lnTo>
                  <a:pt x="0" y="5027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484462"/>
            <a:ext cx="1357678" cy="678839"/>
            <a:chOff x="0" y="0"/>
            <a:chExt cx="8128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00F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028700"/>
            <a:ext cx="1580058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 Bold"/>
              </a:rPr>
              <a:t>Analisi e pulizia dei dati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8370" y="2716561"/>
            <a:ext cx="15614571" cy="1885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59658" indent="-529829" lvl="1">
              <a:lnSpc>
                <a:spcPts val="4908"/>
              </a:lnSpc>
              <a:buFont typeface="Arial"/>
              <a:buChar char="•"/>
            </a:pPr>
            <a:r>
              <a:rPr lang="en-US" sz="4908">
                <a:solidFill>
                  <a:srgbClr val="000000"/>
                </a:solidFill>
                <a:latin typeface="IBM Plex Sans"/>
              </a:rPr>
              <a:t>Piccole variazioni dei parametri portano ad elevate variazioni della concentrazione</a:t>
            </a:r>
          </a:p>
          <a:p>
            <a:pPr algn="l" marL="1059658" indent="-529829" lvl="1">
              <a:lnSpc>
                <a:spcPts val="4908"/>
              </a:lnSpc>
              <a:buFont typeface="Arial"/>
              <a:buChar char="•"/>
            </a:pPr>
            <a:r>
              <a:rPr lang="en-US" sz="4908">
                <a:solidFill>
                  <a:srgbClr val="000000"/>
                </a:solidFill>
                <a:latin typeface="IBM Plex Sans"/>
              </a:rPr>
              <a:t>Dataset pronto all’uso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680055">
            <a:off x="14895107" y="-2067618"/>
            <a:ext cx="7939276" cy="6192635"/>
          </a:xfrm>
          <a:custGeom>
            <a:avLst/>
            <a:gdLst/>
            <a:ahLst/>
            <a:cxnLst/>
            <a:rect r="r" b="b" t="t" l="l"/>
            <a:pathLst>
              <a:path h="6192635" w="7939276">
                <a:moveTo>
                  <a:pt x="0" y="0"/>
                </a:moveTo>
                <a:lnTo>
                  <a:pt x="7939276" y="0"/>
                </a:lnTo>
                <a:lnTo>
                  <a:pt x="7939276" y="6192636"/>
                </a:lnTo>
                <a:lnTo>
                  <a:pt x="0" y="61926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52475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608650" y="1899827"/>
            <a:ext cx="5502885" cy="4121811"/>
          </a:xfrm>
          <a:custGeom>
            <a:avLst/>
            <a:gdLst/>
            <a:ahLst/>
            <a:cxnLst/>
            <a:rect r="r" b="b" t="t" l="l"/>
            <a:pathLst>
              <a:path h="4121811" w="5502885">
                <a:moveTo>
                  <a:pt x="0" y="0"/>
                </a:moveTo>
                <a:lnTo>
                  <a:pt x="5502885" y="0"/>
                </a:lnTo>
                <a:lnTo>
                  <a:pt x="5502885" y="4121811"/>
                </a:lnTo>
                <a:lnTo>
                  <a:pt x="0" y="4121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34192" y="1899827"/>
            <a:ext cx="5557499" cy="4198269"/>
          </a:xfrm>
          <a:custGeom>
            <a:avLst/>
            <a:gdLst/>
            <a:ahLst/>
            <a:cxnLst/>
            <a:rect r="r" b="b" t="t" l="l"/>
            <a:pathLst>
              <a:path h="4198269" w="5557499">
                <a:moveTo>
                  <a:pt x="0" y="0"/>
                </a:moveTo>
                <a:lnTo>
                  <a:pt x="5557499" y="0"/>
                </a:lnTo>
                <a:lnTo>
                  <a:pt x="5557499" y="4198269"/>
                </a:lnTo>
                <a:lnTo>
                  <a:pt x="0" y="4198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5148" y="6029916"/>
            <a:ext cx="5687198" cy="4257084"/>
          </a:xfrm>
          <a:custGeom>
            <a:avLst/>
            <a:gdLst/>
            <a:ahLst/>
            <a:cxnLst/>
            <a:rect r="r" b="b" t="t" l="l"/>
            <a:pathLst>
              <a:path h="4257084" w="5687198">
                <a:moveTo>
                  <a:pt x="0" y="0"/>
                </a:moveTo>
                <a:lnTo>
                  <a:pt x="5687198" y="0"/>
                </a:lnTo>
                <a:lnTo>
                  <a:pt x="5687198" y="4257084"/>
                </a:lnTo>
                <a:lnTo>
                  <a:pt x="0" y="4257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49043" y="6192153"/>
            <a:ext cx="5613903" cy="4094847"/>
          </a:xfrm>
          <a:custGeom>
            <a:avLst/>
            <a:gdLst/>
            <a:ahLst/>
            <a:cxnLst/>
            <a:rect r="r" b="b" t="t" l="l"/>
            <a:pathLst>
              <a:path h="4094847" w="5613903">
                <a:moveTo>
                  <a:pt x="0" y="0"/>
                </a:moveTo>
                <a:lnTo>
                  <a:pt x="5613903" y="0"/>
                </a:lnTo>
                <a:lnTo>
                  <a:pt x="5613903" y="4094847"/>
                </a:lnTo>
                <a:lnTo>
                  <a:pt x="0" y="4094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90723" y="3093894"/>
            <a:ext cx="5789139" cy="4099213"/>
          </a:xfrm>
          <a:custGeom>
            <a:avLst/>
            <a:gdLst/>
            <a:ahLst/>
            <a:cxnLst/>
            <a:rect r="r" b="b" t="t" l="l"/>
            <a:pathLst>
              <a:path h="4099213" w="5789139">
                <a:moveTo>
                  <a:pt x="0" y="0"/>
                </a:moveTo>
                <a:lnTo>
                  <a:pt x="5789139" y="0"/>
                </a:lnTo>
                <a:lnTo>
                  <a:pt x="5789139" y="4099212"/>
                </a:lnTo>
                <a:lnTo>
                  <a:pt x="0" y="4099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81000"/>
            <a:ext cx="5243646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 Bold"/>
              </a:rPr>
              <a:t>Feature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6339" y="0"/>
            <a:ext cx="11441661" cy="10287000"/>
          </a:xfrm>
          <a:custGeom>
            <a:avLst/>
            <a:gdLst/>
            <a:ahLst/>
            <a:cxnLst/>
            <a:rect r="r" b="b" t="t" l="l"/>
            <a:pathLst>
              <a:path h="10287000" w="11441661">
                <a:moveTo>
                  <a:pt x="0" y="0"/>
                </a:moveTo>
                <a:lnTo>
                  <a:pt x="11441661" y="0"/>
                </a:lnTo>
                <a:lnTo>
                  <a:pt x="114416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2" r="0" b="-352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6846339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533264" y="1019175"/>
            <a:ext cx="5827755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12"/>
              </a:lnSpc>
              <a:spcBef>
                <a:spcPct val="0"/>
              </a:spcBef>
            </a:pPr>
            <a:r>
              <a:rPr lang="en-US" sz="7510">
                <a:solidFill>
                  <a:srgbClr val="000000"/>
                </a:solidFill>
                <a:latin typeface="IBM Plex Sans Bold"/>
              </a:rPr>
              <a:t>Pairplot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98660" y="3712260"/>
            <a:ext cx="6722445" cy="285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4831" indent="-482416" lvl="1">
              <a:lnSpc>
                <a:spcPts val="4468"/>
              </a:lnSpc>
              <a:buFont typeface="Arial"/>
              <a:buChar char="•"/>
            </a:pPr>
            <a:r>
              <a:rPr lang="en-US" sz="4468">
                <a:solidFill>
                  <a:srgbClr val="000000"/>
                </a:solidFill>
                <a:latin typeface="IBM Plex Sans"/>
              </a:rPr>
              <a:t>Identificazione degli outliers tramite zscore</a:t>
            </a:r>
          </a:p>
          <a:p>
            <a:pPr algn="l">
              <a:lnSpc>
                <a:spcPts val="4468"/>
              </a:lnSpc>
            </a:pPr>
          </a:p>
          <a:p>
            <a:pPr algn="l" marL="964831" indent="-482416" lvl="1">
              <a:lnSpc>
                <a:spcPts val="4468"/>
              </a:lnSpc>
              <a:buFont typeface="Arial"/>
              <a:buChar char="•"/>
            </a:pPr>
            <a:r>
              <a:rPr lang="en-US" sz="4468">
                <a:solidFill>
                  <a:srgbClr val="000000"/>
                </a:solidFill>
                <a:latin typeface="IBM Plex Sans"/>
              </a:rPr>
              <a:t>Correlazioni non chiare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846339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6970529" y="174129"/>
            <a:ext cx="11317471" cy="9938743"/>
          </a:xfrm>
          <a:custGeom>
            <a:avLst/>
            <a:gdLst/>
            <a:ahLst/>
            <a:cxnLst/>
            <a:rect r="r" b="b" t="t" l="l"/>
            <a:pathLst>
              <a:path h="9938743" w="11317471">
                <a:moveTo>
                  <a:pt x="0" y="0"/>
                </a:moveTo>
                <a:lnTo>
                  <a:pt x="11317471" y="0"/>
                </a:lnTo>
                <a:lnTo>
                  <a:pt x="11317471" y="9938742"/>
                </a:lnTo>
                <a:lnTo>
                  <a:pt x="0" y="9938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5891" y="1028700"/>
            <a:ext cx="6730449" cy="1570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2"/>
              </a:lnSpc>
              <a:spcBef>
                <a:spcPct val="0"/>
              </a:spcBef>
            </a:pPr>
            <a:r>
              <a:rPr lang="en-US" sz="5160">
                <a:solidFill>
                  <a:srgbClr val="000000"/>
                </a:solidFill>
                <a:latin typeface="IBM Plex Sans Bold"/>
              </a:rPr>
              <a:t>Rimozione outliers e categorizzazione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051" y="3654600"/>
            <a:ext cx="6484237" cy="436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0643" indent="-465322" lvl="1">
              <a:lnSpc>
                <a:spcPts val="4310"/>
              </a:lnSpc>
              <a:buFont typeface="Arial"/>
              <a:buChar char="•"/>
            </a:pPr>
            <a:r>
              <a:rPr lang="en-US" sz="4310">
                <a:solidFill>
                  <a:srgbClr val="000000"/>
                </a:solidFill>
                <a:latin typeface="IBM Plex Sans"/>
              </a:rPr>
              <a:t>Per facilitare la visualizzazione dei dati abbiamo rimosso gli outliers e categorizzato in base a diverse fasce di valori per la concentrazione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641579" y="-3739501"/>
            <a:ext cx="7617721" cy="5789468"/>
          </a:xfrm>
          <a:custGeom>
            <a:avLst/>
            <a:gdLst/>
            <a:ahLst/>
            <a:cxnLst/>
            <a:rect r="r" b="b" t="t" l="l"/>
            <a:pathLst>
              <a:path h="5789468" w="7617721">
                <a:moveTo>
                  <a:pt x="0" y="0"/>
                </a:moveTo>
                <a:lnTo>
                  <a:pt x="7617721" y="0"/>
                </a:lnTo>
                <a:lnTo>
                  <a:pt x="7617721" y="5789468"/>
                </a:lnTo>
                <a:lnTo>
                  <a:pt x="0" y="5789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64928" y="8237033"/>
            <a:ext cx="7923072" cy="4883494"/>
          </a:xfrm>
          <a:custGeom>
            <a:avLst/>
            <a:gdLst/>
            <a:ahLst/>
            <a:cxnLst/>
            <a:rect r="r" b="b" t="t" l="l"/>
            <a:pathLst>
              <a:path h="4883494" w="7923072">
                <a:moveTo>
                  <a:pt x="0" y="0"/>
                </a:moveTo>
                <a:lnTo>
                  <a:pt x="7923072" y="0"/>
                </a:lnTo>
                <a:lnTo>
                  <a:pt x="7923072" y="4883494"/>
                </a:lnTo>
                <a:lnTo>
                  <a:pt x="0" y="488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56928" y="3083741"/>
            <a:ext cx="10431072" cy="4119518"/>
          </a:xfrm>
          <a:custGeom>
            <a:avLst/>
            <a:gdLst/>
            <a:ahLst/>
            <a:cxnLst/>
            <a:rect r="r" b="b" t="t" l="l"/>
            <a:pathLst>
              <a:path h="4119518" w="10431072">
                <a:moveTo>
                  <a:pt x="0" y="0"/>
                </a:moveTo>
                <a:lnTo>
                  <a:pt x="10431072" y="0"/>
                </a:lnTo>
                <a:lnTo>
                  <a:pt x="10431072" y="4119518"/>
                </a:lnTo>
                <a:lnTo>
                  <a:pt x="0" y="41195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3264" y="447675"/>
            <a:ext cx="6697429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12"/>
              </a:lnSpc>
              <a:spcBef>
                <a:spcPct val="0"/>
              </a:spcBef>
            </a:pPr>
            <a:r>
              <a:rPr lang="en-US" sz="7510">
                <a:solidFill>
                  <a:srgbClr val="000000"/>
                </a:solidFill>
                <a:latin typeface="IBM Plex Sans Bold"/>
              </a:rPr>
              <a:t>Correlazione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160" y="3398257"/>
            <a:ext cx="7429637" cy="357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0"/>
              </a:lnSpc>
            </a:pPr>
            <a:r>
              <a:rPr lang="en-US" sz="4670">
                <a:solidFill>
                  <a:srgbClr val="000000"/>
                </a:solidFill>
                <a:latin typeface="IBM Plex Sans"/>
              </a:rPr>
              <a:t>Analizzando la tabella si può notare che non è presente una forte correlazione tra le features e la concentrazione.</a:t>
            </a:r>
          </a:p>
          <a:p>
            <a:pPr algn="l">
              <a:lnSpc>
                <a:spcPts val="467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641579" y="-3739501"/>
            <a:ext cx="7617721" cy="5789468"/>
          </a:xfrm>
          <a:custGeom>
            <a:avLst/>
            <a:gdLst/>
            <a:ahLst/>
            <a:cxnLst/>
            <a:rect r="r" b="b" t="t" l="l"/>
            <a:pathLst>
              <a:path h="5789468" w="7617721">
                <a:moveTo>
                  <a:pt x="0" y="0"/>
                </a:moveTo>
                <a:lnTo>
                  <a:pt x="7617721" y="0"/>
                </a:lnTo>
                <a:lnTo>
                  <a:pt x="7617721" y="5789468"/>
                </a:lnTo>
                <a:lnTo>
                  <a:pt x="0" y="5789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64928" y="8237033"/>
            <a:ext cx="7923072" cy="4883494"/>
          </a:xfrm>
          <a:custGeom>
            <a:avLst/>
            <a:gdLst/>
            <a:ahLst/>
            <a:cxnLst/>
            <a:rect r="r" b="b" t="t" l="l"/>
            <a:pathLst>
              <a:path h="4883494" w="7923072">
                <a:moveTo>
                  <a:pt x="0" y="0"/>
                </a:moveTo>
                <a:lnTo>
                  <a:pt x="7923072" y="0"/>
                </a:lnTo>
                <a:lnTo>
                  <a:pt x="7923072" y="4883494"/>
                </a:lnTo>
                <a:lnTo>
                  <a:pt x="0" y="488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62901" y="144951"/>
            <a:ext cx="10216721" cy="3810031"/>
          </a:xfrm>
          <a:custGeom>
            <a:avLst/>
            <a:gdLst/>
            <a:ahLst/>
            <a:cxnLst/>
            <a:rect r="r" b="b" t="t" l="l"/>
            <a:pathLst>
              <a:path h="3810031" w="10216721">
                <a:moveTo>
                  <a:pt x="0" y="0"/>
                </a:moveTo>
                <a:lnTo>
                  <a:pt x="10216721" y="0"/>
                </a:lnTo>
                <a:lnTo>
                  <a:pt x="10216721" y="3810031"/>
                </a:lnTo>
                <a:lnTo>
                  <a:pt x="0" y="38100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64" r="0" b="-126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12562" y="3954982"/>
            <a:ext cx="8546738" cy="6332018"/>
          </a:xfrm>
          <a:custGeom>
            <a:avLst/>
            <a:gdLst/>
            <a:ahLst/>
            <a:cxnLst/>
            <a:rect r="r" b="b" t="t" l="l"/>
            <a:pathLst>
              <a:path h="6332018" w="8546738">
                <a:moveTo>
                  <a:pt x="0" y="0"/>
                </a:moveTo>
                <a:lnTo>
                  <a:pt x="8546738" y="0"/>
                </a:lnTo>
                <a:lnTo>
                  <a:pt x="8546738" y="6332018"/>
                </a:lnTo>
                <a:lnTo>
                  <a:pt x="0" y="63320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6632" y="493145"/>
            <a:ext cx="7381583" cy="1071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5"/>
              </a:lnSpc>
              <a:spcBef>
                <a:spcPct val="0"/>
              </a:spcBef>
            </a:pPr>
            <a:r>
              <a:rPr lang="en-US" sz="7037">
                <a:solidFill>
                  <a:srgbClr val="000000"/>
                </a:solidFill>
                <a:latin typeface="IBM Plex Sans Bold"/>
              </a:rPr>
              <a:t>Normalizzazione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6632" y="2135692"/>
            <a:ext cx="7429637" cy="711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8401" indent="-504200" lvl="1">
              <a:lnSpc>
                <a:spcPts val="4670"/>
              </a:lnSpc>
              <a:buFont typeface="Arial"/>
              <a:buChar char="•"/>
            </a:pPr>
            <a:r>
              <a:rPr lang="en-US" sz="4670">
                <a:solidFill>
                  <a:srgbClr val="000000"/>
                </a:solidFill>
                <a:latin typeface="IBM Plex Sans"/>
              </a:rPr>
              <a:t>StandardScaler per Tacqua, Salinità, Taria, Patm</a:t>
            </a:r>
          </a:p>
          <a:p>
            <a:pPr algn="l" marL="1008401" indent="-504200" lvl="1">
              <a:lnSpc>
                <a:spcPts val="4670"/>
              </a:lnSpc>
              <a:buFont typeface="Arial"/>
              <a:buChar char="•"/>
            </a:pPr>
            <a:r>
              <a:rPr lang="en-US" sz="4670">
                <a:solidFill>
                  <a:srgbClr val="000000"/>
                </a:solidFill>
                <a:latin typeface="IBM Plex Sans"/>
              </a:rPr>
              <a:t>Logaritmo in base 10 e per la concentrazione</a:t>
            </a:r>
          </a:p>
          <a:p>
            <a:pPr algn="l">
              <a:lnSpc>
                <a:spcPts val="4670"/>
              </a:lnSpc>
            </a:pPr>
          </a:p>
          <a:p>
            <a:pPr algn="l" marL="1008401" indent="-504200" lvl="1">
              <a:lnSpc>
                <a:spcPts val="4670"/>
              </a:lnSpc>
              <a:buFont typeface="Arial"/>
              <a:buChar char="•"/>
            </a:pPr>
            <a:r>
              <a:rPr lang="en-US" sz="4670">
                <a:solidFill>
                  <a:srgbClr val="000000"/>
                </a:solidFill>
                <a:latin typeface="IBM Plex Sans"/>
              </a:rPr>
              <a:t>Si può notare come la normalizzazione abbia influito sulla correlazione</a:t>
            </a:r>
          </a:p>
          <a:p>
            <a:pPr algn="l" marL="1008401" indent="-504200" lvl="1">
              <a:lnSpc>
                <a:spcPts val="4670"/>
              </a:lnSpc>
              <a:buFont typeface="Arial"/>
              <a:buChar char="•"/>
            </a:pPr>
            <a:r>
              <a:rPr lang="en-US" sz="4670">
                <a:solidFill>
                  <a:srgbClr val="000000"/>
                </a:solidFill>
                <a:latin typeface="IBM Plex Sans"/>
              </a:rPr>
              <a:t>Box plot per supporto visivo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DAGGJiOIg-E</dc:identifier>
  <dcterms:modified xsi:type="dcterms:W3CDTF">2011-08-01T06:04:30Z</dcterms:modified>
  <cp:revision>1</cp:revision>
  <dc:title>Concentrazione Alghe</dc:title>
</cp:coreProperties>
</file>